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7"/>
  </p:notesMasterIdLst>
  <p:sldIdLst>
    <p:sldId id="335" r:id="rId5"/>
    <p:sldId id="387" r:id="rId6"/>
    <p:sldId id="375" r:id="rId7"/>
    <p:sldId id="361" r:id="rId8"/>
    <p:sldId id="385" r:id="rId9"/>
    <p:sldId id="369" r:id="rId10"/>
    <p:sldId id="437" r:id="rId11"/>
    <p:sldId id="415" r:id="rId12"/>
    <p:sldId id="438" r:id="rId13"/>
    <p:sldId id="409" r:id="rId14"/>
    <p:sldId id="439" r:id="rId15"/>
    <p:sldId id="441" r:id="rId16"/>
    <p:sldId id="436" r:id="rId17"/>
    <p:sldId id="447" r:id="rId18"/>
    <p:sldId id="442" r:id="rId19"/>
    <p:sldId id="440" r:id="rId20"/>
    <p:sldId id="443" r:id="rId21"/>
    <p:sldId id="444" r:id="rId22"/>
    <p:sldId id="445" r:id="rId23"/>
    <p:sldId id="446" r:id="rId24"/>
    <p:sldId id="448" r:id="rId25"/>
    <p:sldId id="35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6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9591" autoAdjust="0"/>
  </p:normalViewPr>
  <p:slideViewPr>
    <p:cSldViewPr snapToGrid="0">
      <p:cViewPr varScale="1">
        <p:scale>
          <a:sx n="102" d="100"/>
          <a:sy n="102" d="100"/>
        </p:scale>
        <p:origin x="918" y="114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38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16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3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 dirty="0"/>
              <a:t>Data 599</a:t>
            </a:r>
            <a:r>
              <a:rPr lang="en-US" dirty="0"/>
              <a:t>      Mitch Harris, Ryan Koenig, Nathan Smith 	June 1, 2021 </a:t>
            </a:r>
          </a:p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br>
              <a:rPr lang="en-US" sz="4000" dirty="0"/>
            </a:br>
            <a:r>
              <a:rPr lang="en-US" sz="4000" dirty="0"/>
              <a:t>Real-time Anomaly Detection for Smart Building Sensors</a:t>
            </a:r>
            <a:br>
              <a:rPr lang="en-US" sz="2400" dirty="0"/>
            </a:br>
            <a:r>
              <a:rPr lang="en-US" sz="2400" dirty="0"/>
              <a:t>Urban Data Lab Capstone Project</a:t>
            </a:r>
            <a:br>
              <a:rPr lang="en-US" sz="2400" dirty="0"/>
            </a:br>
            <a:r>
              <a:rPr lang="en-US" sz="2400" dirty="0"/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Real-time Detection Framework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200150" y="24384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961644" y="2189176"/>
            <a:ext cx="93020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Anomaly detection model are trained and parameters stored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Anomaly detector only reads latest points and uses stored parameters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4" name="Footer Placeholder 4">
            <a:extLst>
              <a:ext uri="{FF2B5EF4-FFF2-40B4-BE49-F238E27FC236}">
                <a16:creationId xmlns:a16="http://schemas.microsoft.com/office/drawing/2014/main" id="{5529843A-0DD7-4C31-A66A-469A47FDA95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DA4F378-2520-4001-BFA1-62B5D1B40F81}"/>
              </a:ext>
            </a:extLst>
          </p:cNvPr>
          <p:cNvGrpSpPr/>
          <p:nvPr/>
        </p:nvGrpSpPr>
        <p:grpSpPr>
          <a:xfrm>
            <a:off x="9728308" y="3614762"/>
            <a:ext cx="1303724" cy="1709083"/>
            <a:chOff x="9688124" y="4298015"/>
            <a:chExt cx="1303724" cy="1709083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00968DE-925E-426A-8A0E-301E0108CA2F}"/>
                </a:ext>
              </a:extLst>
            </p:cNvPr>
            <p:cNvCxnSpPr>
              <a:cxnSpLocks/>
            </p:cNvCxnSpPr>
            <p:nvPr/>
          </p:nvCxnSpPr>
          <p:spPr>
            <a:xfrm>
              <a:off x="9879408" y="4598136"/>
              <a:ext cx="867410" cy="2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AA536187-0F09-4603-87CB-9A8D544832A3}"/>
                </a:ext>
              </a:extLst>
            </p:cNvPr>
            <p:cNvCxnSpPr>
              <a:cxnSpLocks/>
            </p:cNvCxnSpPr>
            <p:nvPr/>
          </p:nvCxnSpPr>
          <p:spPr>
            <a:xfrm>
              <a:off x="9874756" y="5343257"/>
              <a:ext cx="855291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A925BDC-7F18-4A60-9F91-2C6DA9D6A298}"/>
                </a:ext>
              </a:extLst>
            </p:cNvPr>
            <p:cNvSpPr txBox="1"/>
            <p:nvPr/>
          </p:nvSpPr>
          <p:spPr>
            <a:xfrm>
              <a:off x="9820578" y="4354486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1331FA2-63B0-48A3-81C0-FBE3A107E0F2}"/>
                </a:ext>
              </a:extLst>
            </p:cNvPr>
            <p:cNvSpPr txBox="1"/>
            <p:nvPr/>
          </p:nvSpPr>
          <p:spPr>
            <a:xfrm>
              <a:off x="9830818" y="4668090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8A9426E-31C3-42D7-AA66-A108C184211F}"/>
                </a:ext>
              </a:extLst>
            </p:cNvPr>
            <p:cNvSpPr txBox="1"/>
            <p:nvPr/>
          </p:nvSpPr>
          <p:spPr>
            <a:xfrm>
              <a:off x="9820578" y="5063083"/>
              <a:ext cx="9262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F83846A-0285-4855-A021-B93DC53573E8}"/>
                </a:ext>
              </a:extLst>
            </p:cNvPr>
            <p:cNvSpPr/>
            <p:nvPr/>
          </p:nvSpPr>
          <p:spPr>
            <a:xfrm>
              <a:off x="9688124" y="4298015"/>
              <a:ext cx="1303724" cy="1709083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E5D4DEB-273A-4E33-9B95-2EB337FFBD06}"/>
                </a:ext>
              </a:extLst>
            </p:cNvPr>
            <p:cNvCxnSpPr>
              <a:cxnSpLocks/>
            </p:cNvCxnSpPr>
            <p:nvPr/>
          </p:nvCxnSpPr>
          <p:spPr>
            <a:xfrm>
              <a:off x="9886721" y="5885667"/>
              <a:ext cx="860097" cy="0"/>
            </a:xfrm>
            <a:prstGeom prst="straightConnector1">
              <a:avLst/>
            </a:prstGeom>
            <a:ln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8E9AE3D-374F-4972-A1A5-FDBA1CC62A4A}"/>
                </a:ext>
              </a:extLst>
            </p:cNvPr>
            <p:cNvSpPr txBox="1"/>
            <p:nvPr/>
          </p:nvSpPr>
          <p:spPr>
            <a:xfrm>
              <a:off x="9820578" y="5453149"/>
              <a:ext cx="926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Train Parameters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CF82E637-297E-4EE8-86BB-B4D35F529D82}"/>
                </a:ext>
              </a:extLst>
            </p:cNvPr>
            <p:cNvCxnSpPr>
              <a:cxnSpLocks/>
            </p:cNvCxnSpPr>
            <p:nvPr/>
          </p:nvCxnSpPr>
          <p:spPr>
            <a:xfrm>
              <a:off x="9862637" y="4991381"/>
              <a:ext cx="867410" cy="2571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6C55EE3-B01E-43AC-9B9C-6BD18229BAEC}"/>
              </a:ext>
            </a:extLst>
          </p:cNvPr>
          <p:cNvGrpSpPr/>
          <p:nvPr/>
        </p:nvGrpSpPr>
        <p:grpSpPr>
          <a:xfrm>
            <a:off x="2227944" y="3642212"/>
            <a:ext cx="7285042" cy="2033223"/>
            <a:chOff x="1860700" y="3922386"/>
            <a:chExt cx="7285042" cy="2033223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31AD132B-69A2-44D8-931B-14DDC8DE7E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0056" y="5483831"/>
              <a:ext cx="514867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31904A4-0810-46B3-9BB8-7A54EA1FE62B}"/>
                </a:ext>
              </a:extLst>
            </p:cNvPr>
            <p:cNvCxnSpPr>
              <a:cxnSpLocks/>
            </p:cNvCxnSpPr>
            <p:nvPr/>
          </p:nvCxnSpPr>
          <p:spPr>
            <a:xfrm>
              <a:off x="5490055" y="5144450"/>
              <a:ext cx="51486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5F80704-44BF-46C4-8973-A5CB7F99A12B}"/>
                </a:ext>
              </a:extLst>
            </p:cNvPr>
            <p:cNvGrpSpPr/>
            <p:nvPr/>
          </p:nvGrpSpPr>
          <p:grpSpPr>
            <a:xfrm>
              <a:off x="1860700" y="3922386"/>
              <a:ext cx="7285042" cy="2033223"/>
              <a:chOff x="1878392" y="3861139"/>
              <a:chExt cx="7285042" cy="2033223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8FB6F9CF-2696-48D4-ACF5-E17FF86BA6DF}"/>
                  </a:ext>
                </a:extLst>
              </p:cNvPr>
              <p:cNvGrpSpPr/>
              <p:nvPr/>
            </p:nvGrpSpPr>
            <p:grpSpPr>
              <a:xfrm>
                <a:off x="1878392" y="4668193"/>
                <a:ext cx="4892916" cy="1226169"/>
                <a:chOff x="667574" y="1639039"/>
                <a:chExt cx="7483350" cy="2067756"/>
              </a:xfrm>
            </p:grpSpPr>
            <p:pic>
              <p:nvPicPr>
                <p:cNvPr id="27" name="Graphic 26">
                  <a:extLst>
                    <a:ext uri="{FF2B5EF4-FFF2-40B4-BE49-F238E27FC236}">
                      <a16:creationId xmlns:a16="http://schemas.microsoft.com/office/drawing/2014/main" id="{8394983A-4789-48D5-AEAB-31CDBAEA2C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20846" y="1639039"/>
                  <a:ext cx="2067756" cy="2067756"/>
                </a:xfrm>
                <a:prstGeom prst="rect">
                  <a:avLst/>
                </a:prstGeom>
              </p:spPr>
            </p:pic>
            <p:pic>
              <p:nvPicPr>
                <p:cNvPr id="28" name="Graphic 27">
                  <a:extLst>
                    <a:ext uri="{FF2B5EF4-FFF2-40B4-BE49-F238E27FC236}">
                      <a16:creationId xmlns:a16="http://schemas.microsoft.com/office/drawing/2014/main" id="{70F9F3AB-EA6F-4175-A791-A6112350A3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37801" y="1782931"/>
                  <a:ext cx="1779972" cy="1779972"/>
                </a:xfrm>
                <a:prstGeom prst="rect">
                  <a:avLst/>
                </a:prstGeom>
              </p:spPr>
            </p:pic>
            <p:pic>
              <p:nvPicPr>
                <p:cNvPr id="29" name="Graphic 28">
                  <a:extLst>
                    <a:ext uri="{FF2B5EF4-FFF2-40B4-BE49-F238E27FC236}">
                      <a16:creationId xmlns:a16="http://schemas.microsoft.com/office/drawing/2014/main" id="{15B14315-B2CD-4395-90CE-A627FA0BE1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05248" y="2368214"/>
                  <a:ext cx="745676" cy="745676"/>
                </a:xfrm>
                <a:prstGeom prst="rect">
                  <a:avLst/>
                </a:prstGeom>
              </p:spPr>
            </p:pic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5548C54D-9539-471D-9445-29EBD3D603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574" y="2672916"/>
                  <a:ext cx="932156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FE30FA02-4978-4106-8D04-8D736494F9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17773" y="2656638"/>
                  <a:ext cx="616257" cy="0"/>
                </a:xfrm>
                <a:prstGeom prst="straightConnector1">
                  <a:avLst/>
                </a:prstGeom>
                <a:ln>
                  <a:solidFill>
                    <a:schemeClr val="tx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42" name="Graphic 41">
                <a:extLst>
                  <a:ext uri="{FF2B5EF4-FFF2-40B4-BE49-F238E27FC236}">
                    <a16:creationId xmlns:a16="http://schemas.microsoft.com/office/drawing/2014/main" id="{D0A898EB-87ED-44D5-9081-E033E0109C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478206" y="3941284"/>
                <a:ext cx="487553" cy="442182"/>
              </a:xfrm>
              <a:prstGeom prst="rect">
                <a:avLst/>
              </a:prstGeom>
            </p:spPr>
          </p:pic>
          <p:pic>
            <p:nvPicPr>
              <p:cNvPr id="46" name="Graphic 45" descr="Paper">
                <a:extLst>
                  <a:ext uri="{FF2B5EF4-FFF2-40B4-BE49-F238E27FC236}">
                    <a16:creationId xmlns:a16="http://schemas.microsoft.com/office/drawing/2014/main" id="{D63B2160-C21F-4ECB-9EB7-CE8A75E1BD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178236" y="3861139"/>
                <a:ext cx="568168" cy="568168"/>
              </a:xfrm>
              <a:prstGeom prst="rect">
                <a:avLst/>
              </a:prstGeom>
            </p:spPr>
          </p:pic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62166828-167E-4339-BE2F-CA7D5AFE36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32621" y="4159515"/>
                <a:ext cx="772301" cy="286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15EAAC61-9858-4C2C-9C82-35D63F34E3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320" y="4531095"/>
                <a:ext cx="0" cy="423795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329E408-874F-4475-AB05-F86C080F5B28}"/>
                  </a:ext>
                </a:extLst>
              </p:cNvPr>
              <p:cNvSpPr txBox="1"/>
              <p:nvPr/>
            </p:nvSpPr>
            <p:spPr>
              <a:xfrm>
                <a:off x="6811490" y="4040331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Model Parameters Stored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2E87B99-0307-49A7-B382-1FD5B42A8C71}"/>
                  </a:ext>
                </a:extLst>
              </p:cNvPr>
              <p:cNvSpPr txBox="1"/>
              <p:nvPr/>
            </p:nvSpPr>
            <p:spPr>
              <a:xfrm>
                <a:off x="6811490" y="5173187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Continuous Read/Detect/Write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7C614C5A-DFCD-491E-9F0B-11000D1FD7D6}"/>
                  </a:ext>
                </a:extLst>
              </p:cNvPr>
              <p:cNvSpPr txBox="1"/>
              <p:nvPr/>
            </p:nvSpPr>
            <p:spPr>
              <a:xfrm>
                <a:off x="2834202" y="3957302"/>
                <a:ext cx="153103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Run Daily/Weekly to Update Model</a:t>
                </a:r>
              </a:p>
            </p:txBody>
          </p: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543E0A2E-0AFE-4D27-A87E-4D0D4CBC55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21982" y="4531096"/>
                <a:ext cx="1" cy="49639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03127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LSTM Model Selected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Identified as a successful model on IoT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Able to run in an unsupervised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Flexible model to handle different sensor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Has tunable 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5137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Build Model Pipeline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15F814E-9A41-4D63-AA06-8EE8A7CBF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44" y="1991860"/>
            <a:ext cx="9820627" cy="43004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1219265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Build Model Pipeline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9C5D49-5585-41C8-B2A4-D3E189EEBA3A}"/>
              </a:ext>
            </a:extLst>
          </p:cNvPr>
          <p:cNvSpPr txBox="1"/>
          <p:nvPr/>
        </p:nvSpPr>
        <p:spPr>
          <a:xfrm>
            <a:off x="994245" y="2060658"/>
            <a:ext cx="10289273" cy="47705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Data Preparation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Sensors grouped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Data standardized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Anomaly Screen/Filter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Trains on normal data only – any data already labelled anomalous is removed from training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Labelling anomalies to initially train the model will be done manually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LSTM-AD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2-layers Stacked LSTM for initial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Modify as required (such as using a sliding window)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Tuning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Changing the threshold of labelling an anomaly for preferred results or changing the period a sensor is trained on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57F4EC3-11C9-484F-8C3E-4E4A751761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61173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Build Model Pipeline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2950626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To-Date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Data Access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Technology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3811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Data Access</a:t>
            </a:r>
            <a:br>
              <a:rPr lang="en-US" dirty="0"/>
            </a:br>
            <a:r>
              <a:rPr lang="en-US" sz="3000" dirty="0"/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Historical or streaming data not currently available in </a:t>
            </a:r>
            <a:r>
              <a:rPr lang="en-US" sz="2000" dirty="0" err="1"/>
              <a:t>InfluxDB</a:t>
            </a:r>
            <a:endParaRPr lang="en-US" sz="2000" dirty="0"/>
          </a:p>
          <a:p>
            <a:r>
              <a:rPr lang="en-US" sz="2000" dirty="0"/>
              <a:t>Support on parsing data using </a:t>
            </a:r>
            <a:r>
              <a:rPr lang="en-US" sz="2000" dirty="0" err="1"/>
              <a:t>Telegraf</a:t>
            </a:r>
            <a:endParaRPr lang="en-US" sz="2000" dirty="0"/>
          </a:p>
          <a:p>
            <a:r>
              <a:rPr lang="en-US" sz="2000" dirty="0"/>
              <a:t>Manually downloading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04287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Labelling</a:t>
            </a:r>
            <a:br>
              <a:rPr lang="en-US" dirty="0"/>
            </a:br>
            <a:r>
              <a:rPr lang="en-US" sz="3000" dirty="0"/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What is an anomaly?</a:t>
            </a:r>
          </a:p>
          <a:p>
            <a:r>
              <a:rPr lang="en-US" sz="2000" dirty="0"/>
              <a:t>Labelling is subjective</a:t>
            </a:r>
          </a:p>
          <a:p>
            <a:r>
              <a:rPr lang="en-US" sz="2000" dirty="0"/>
              <a:t>Built an interactive app to support this</a:t>
            </a:r>
          </a:p>
          <a:p>
            <a:r>
              <a:rPr lang="en-US" sz="2000" dirty="0"/>
              <a:t>Still time intensive</a:t>
            </a:r>
          </a:p>
          <a:p>
            <a:r>
              <a:rPr lang="en-US" sz="2000" dirty="0"/>
              <a:t>How to evaluate results?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63409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Technology</a:t>
            </a:r>
            <a:br>
              <a:rPr lang="en-US" dirty="0"/>
            </a:br>
            <a:r>
              <a:rPr lang="en-US" sz="3000" dirty="0"/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A lot of tech to learn/explore in a short period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InfluxDB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Telegraf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Grafana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Docker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Keras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Flask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46396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Select a subset of data to use for the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Select a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Research anomaly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Build a pipeline for the 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latin typeface="+mj-lt"/>
              </a:rPr>
              <a:t>Implement the model/framework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latin typeface="+mj-lt"/>
              </a:rPr>
              <a:t>Build a dashboard/notification system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1561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Outline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7804643-0AB1-476B-9017-6E1A8F755CB1}"/>
              </a:ext>
            </a:extLst>
          </p:cNvPr>
          <p:cNvSpPr txBox="1">
            <a:spLocks/>
          </p:cNvSpPr>
          <p:nvPr/>
        </p:nvSpPr>
        <p:spPr>
          <a:xfrm>
            <a:off x="1028700" y="2286000"/>
            <a:ext cx="9802057" cy="2904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Project Background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Current Progress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Challenges To-Date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Next Steps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Implement Model</a:t>
            </a:r>
            <a:br>
              <a:rPr lang="en-US" dirty="0"/>
            </a:br>
            <a:r>
              <a:rPr lang="en-US" sz="3000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10325100" cy="97567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Put the model into the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DC646B-2ABF-42E1-8730-0EF744729064}"/>
              </a:ext>
            </a:extLst>
          </p:cNvPr>
          <p:cNvGrpSpPr/>
          <p:nvPr/>
        </p:nvGrpSpPr>
        <p:grpSpPr>
          <a:xfrm>
            <a:off x="9728308" y="3614762"/>
            <a:ext cx="1303724" cy="1709083"/>
            <a:chOff x="9688124" y="4298015"/>
            <a:chExt cx="1303724" cy="170908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3323871-DC8D-4E59-A9DB-00C7EDA173C0}"/>
                </a:ext>
              </a:extLst>
            </p:cNvPr>
            <p:cNvCxnSpPr>
              <a:cxnSpLocks/>
            </p:cNvCxnSpPr>
            <p:nvPr/>
          </p:nvCxnSpPr>
          <p:spPr>
            <a:xfrm>
              <a:off x="9879408" y="4598136"/>
              <a:ext cx="867410" cy="2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6FDDDE8-4E1D-4AC0-833F-CA236F5ADC4A}"/>
                </a:ext>
              </a:extLst>
            </p:cNvPr>
            <p:cNvCxnSpPr>
              <a:cxnSpLocks/>
            </p:cNvCxnSpPr>
            <p:nvPr/>
          </p:nvCxnSpPr>
          <p:spPr>
            <a:xfrm>
              <a:off x="9874756" y="5343257"/>
              <a:ext cx="855291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D4DACE-C746-49B8-9717-E03E260737F3}"/>
                </a:ext>
              </a:extLst>
            </p:cNvPr>
            <p:cNvSpPr txBox="1"/>
            <p:nvPr/>
          </p:nvSpPr>
          <p:spPr>
            <a:xfrm>
              <a:off x="9820578" y="4354486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1CC5BD3-B2B8-49C6-A2D0-76CEF8667E48}"/>
                </a:ext>
              </a:extLst>
            </p:cNvPr>
            <p:cNvSpPr txBox="1"/>
            <p:nvPr/>
          </p:nvSpPr>
          <p:spPr>
            <a:xfrm>
              <a:off x="9830818" y="4668090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E98382C-4CD0-4638-B5F7-EB00263EF007}"/>
                </a:ext>
              </a:extLst>
            </p:cNvPr>
            <p:cNvSpPr txBox="1"/>
            <p:nvPr/>
          </p:nvSpPr>
          <p:spPr>
            <a:xfrm>
              <a:off x="9820578" y="5063083"/>
              <a:ext cx="9262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58D6CEC-2B41-4760-8E5F-CC68198AE7DE}"/>
                </a:ext>
              </a:extLst>
            </p:cNvPr>
            <p:cNvSpPr/>
            <p:nvPr/>
          </p:nvSpPr>
          <p:spPr>
            <a:xfrm>
              <a:off x="9688124" y="4298015"/>
              <a:ext cx="1303724" cy="1709083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2C6FB12-1C47-4EC4-AACE-34BB5E96F057}"/>
                </a:ext>
              </a:extLst>
            </p:cNvPr>
            <p:cNvCxnSpPr>
              <a:cxnSpLocks/>
            </p:cNvCxnSpPr>
            <p:nvPr/>
          </p:nvCxnSpPr>
          <p:spPr>
            <a:xfrm>
              <a:off x="9886721" y="5885667"/>
              <a:ext cx="860097" cy="0"/>
            </a:xfrm>
            <a:prstGeom prst="straightConnector1">
              <a:avLst/>
            </a:prstGeom>
            <a:ln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E96DF82-CED1-495B-BF03-60197EDCE911}"/>
                </a:ext>
              </a:extLst>
            </p:cNvPr>
            <p:cNvSpPr txBox="1"/>
            <p:nvPr/>
          </p:nvSpPr>
          <p:spPr>
            <a:xfrm>
              <a:off x="9820578" y="5453149"/>
              <a:ext cx="926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Train Parameters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53C09BD-EAB3-40A2-BA08-926C31817D28}"/>
                </a:ext>
              </a:extLst>
            </p:cNvPr>
            <p:cNvCxnSpPr>
              <a:cxnSpLocks/>
            </p:cNvCxnSpPr>
            <p:nvPr/>
          </p:nvCxnSpPr>
          <p:spPr>
            <a:xfrm>
              <a:off x="9862637" y="4991381"/>
              <a:ext cx="867410" cy="2571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462D982-8C9D-4C5D-AAFF-2141FC6D0613}"/>
              </a:ext>
            </a:extLst>
          </p:cNvPr>
          <p:cNvGrpSpPr/>
          <p:nvPr/>
        </p:nvGrpSpPr>
        <p:grpSpPr>
          <a:xfrm>
            <a:off x="2227944" y="3642212"/>
            <a:ext cx="7285042" cy="2033223"/>
            <a:chOff x="1860700" y="3922386"/>
            <a:chExt cx="7285042" cy="2033223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ADD7E98-8666-4866-9256-8FCF6BBFF3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0056" y="5483831"/>
              <a:ext cx="514867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AA6980A-CB98-4CF5-B3B3-76B5C616A957}"/>
                </a:ext>
              </a:extLst>
            </p:cNvPr>
            <p:cNvCxnSpPr>
              <a:cxnSpLocks/>
            </p:cNvCxnSpPr>
            <p:nvPr/>
          </p:nvCxnSpPr>
          <p:spPr>
            <a:xfrm>
              <a:off x="5490055" y="5144450"/>
              <a:ext cx="51486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773B259-BD67-41C5-AF64-0FC8E9A9C3FE}"/>
                </a:ext>
              </a:extLst>
            </p:cNvPr>
            <p:cNvGrpSpPr/>
            <p:nvPr/>
          </p:nvGrpSpPr>
          <p:grpSpPr>
            <a:xfrm>
              <a:off x="1860700" y="3922386"/>
              <a:ext cx="7285042" cy="2033223"/>
              <a:chOff x="1878392" y="3861139"/>
              <a:chExt cx="7285042" cy="2033223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0FD94F74-0A12-4D70-A802-F8A7783C72DD}"/>
                  </a:ext>
                </a:extLst>
              </p:cNvPr>
              <p:cNvGrpSpPr/>
              <p:nvPr/>
            </p:nvGrpSpPr>
            <p:grpSpPr>
              <a:xfrm>
                <a:off x="1878392" y="4668193"/>
                <a:ext cx="4892916" cy="1226169"/>
                <a:chOff x="667574" y="1639039"/>
                <a:chExt cx="7483350" cy="2067756"/>
              </a:xfrm>
            </p:grpSpPr>
            <p:pic>
              <p:nvPicPr>
                <p:cNvPr id="31" name="Graphic 30">
                  <a:extLst>
                    <a:ext uri="{FF2B5EF4-FFF2-40B4-BE49-F238E27FC236}">
                      <a16:creationId xmlns:a16="http://schemas.microsoft.com/office/drawing/2014/main" id="{39599BEC-4276-4CD7-9874-F8B619EF8D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20846" y="1639039"/>
                  <a:ext cx="2067756" cy="2067756"/>
                </a:xfrm>
                <a:prstGeom prst="rect">
                  <a:avLst/>
                </a:prstGeom>
              </p:spPr>
            </p:pic>
            <p:pic>
              <p:nvPicPr>
                <p:cNvPr id="32" name="Graphic 31">
                  <a:extLst>
                    <a:ext uri="{FF2B5EF4-FFF2-40B4-BE49-F238E27FC236}">
                      <a16:creationId xmlns:a16="http://schemas.microsoft.com/office/drawing/2014/main" id="{67FE7CFD-C810-4062-9EB5-E3918ECB01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37801" y="1782931"/>
                  <a:ext cx="1779972" cy="1779972"/>
                </a:xfrm>
                <a:prstGeom prst="rect">
                  <a:avLst/>
                </a:prstGeom>
              </p:spPr>
            </p:pic>
            <p:pic>
              <p:nvPicPr>
                <p:cNvPr id="33" name="Graphic 32">
                  <a:extLst>
                    <a:ext uri="{FF2B5EF4-FFF2-40B4-BE49-F238E27FC236}">
                      <a16:creationId xmlns:a16="http://schemas.microsoft.com/office/drawing/2014/main" id="{DDFDF860-FB52-4759-995C-4A9E7C380F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05248" y="2368214"/>
                  <a:ext cx="745676" cy="745676"/>
                </a:xfrm>
                <a:prstGeom prst="rect">
                  <a:avLst/>
                </a:prstGeom>
              </p:spPr>
            </p:pic>
            <p:cxnSp>
              <p:nvCxnSpPr>
                <p:cNvPr id="34" name="Straight Arrow Connector 33">
                  <a:extLst>
                    <a:ext uri="{FF2B5EF4-FFF2-40B4-BE49-F238E27FC236}">
                      <a16:creationId xmlns:a16="http://schemas.microsoft.com/office/drawing/2014/main" id="{BFF7D1B7-1E3A-42C7-83C4-9A25F48AFB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67574" y="2672916"/>
                  <a:ext cx="932156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Arrow Connector 34">
                  <a:extLst>
                    <a:ext uri="{FF2B5EF4-FFF2-40B4-BE49-F238E27FC236}">
                      <a16:creationId xmlns:a16="http://schemas.microsoft.com/office/drawing/2014/main" id="{367DA528-B67A-48B3-8E01-576AF9B168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17773" y="2656638"/>
                  <a:ext cx="616257" cy="0"/>
                </a:xfrm>
                <a:prstGeom prst="straightConnector1">
                  <a:avLst/>
                </a:prstGeom>
                <a:ln>
                  <a:solidFill>
                    <a:schemeClr val="tx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2F385E7-7D0F-4BEB-B43D-B6BBB64A2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478206" y="3941284"/>
                <a:ext cx="487553" cy="442182"/>
              </a:xfrm>
              <a:prstGeom prst="rect">
                <a:avLst/>
              </a:prstGeom>
            </p:spPr>
          </p:pic>
          <p:pic>
            <p:nvPicPr>
              <p:cNvPr id="24" name="Graphic 23" descr="Paper">
                <a:extLst>
                  <a:ext uri="{FF2B5EF4-FFF2-40B4-BE49-F238E27FC236}">
                    <a16:creationId xmlns:a16="http://schemas.microsoft.com/office/drawing/2014/main" id="{ADCE5C82-2DE9-4B94-A3A0-CBB76C8BF2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178236" y="3861139"/>
                <a:ext cx="568168" cy="568168"/>
              </a:xfrm>
              <a:prstGeom prst="rect">
                <a:avLst/>
              </a:prstGeom>
            </p:spPr>
          </p:pic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84AAABC7-81F4-4209-890A-E74BAD8950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32621" y="4159515"/>
                <a:ext cx="772301" cy="286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1DF5FCF2-65BA-4B23-A4A1-8482B9DFD8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320" y="4531095"/>
                <a:ext cx="0" cy="423795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9DF955A-D75B-4FA2-91E9-1F608FF40B57}"/>
                  </a:ext>
                </a:extLst>
              </p:cNvPr>
              <p:cNvSpPr txBox="1"/>
              <p:nvPr/>
            </p:nvSpPr>
            <p:spPr>
              <a:xfrm>
                <a:off x="6811490" y="4040331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Model Parameters Stored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4E887B9-A999-43E7-BC59-895598F64588}"/>
                  </a:ext>
                </a:extLst>
              </p:cNvPr>
              <p:cNvSpPr txBox="1"/>
              <p:nvPr/>
            </p:nvSpPr>
            <p:spPr>
              <a:xfrm>
                <a:off x="6811490" y="5173187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Continuous Read/Detect/Write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AB16921-3048-4629-AC00-05443530D234}"/>
                  </a:ext>
                </a:extLst>
              </p:cNvPr>
              <p:cNvSpPr txBox="1"/>
              <p:nvPr/>
            </p:nvSpPr>
            <p:spPr>
              <a:xfrm>
                <a:off x="2834202" y="3957302"/>
                <a:ext cx="153103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Run Daily/Weekly to Update Model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807FAF6B-64F0-4B6A-BA73-7542E25463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21982" y="4531096"/>
                <a:ext cx="1" cy="49639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38454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Dashboard/Notification System</a:t>
            </a:r>
            <a:br>
              <a:rPr lang="en-US" dirty="0"/>
            </a:br>
            <a:r>
              <a:rPr lang="en-US" sz="3000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Likely built directly into </a:t>
            </a:r>
            <a:r>
              <a:rPr lang="en-US" sz="2000" dirty="0" err="1"/>
              <a:t>InfluxDB</a:t>
            </a:r>
            <a:endParaRPr lang="en-US" sz="2000" dirty="0"/>
          </a:p>
          <a:p>
            <a:r>
              <a:rPr lang="en-US" sz="2000" dirty="0"/>
              <a:t>Potentially move to Grafana if required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84397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Background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Urban Data Lab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Project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Project Approach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196382"/>
            <a:ext cx="5407612" cy="4000232"/>
          </a:xfrm>
        </p:spPr>
        <p:txBody>
          <a:bodyPr/>
          <a:lstStyle/>
          <a:p>
            <a:r>
              <a:rPr lang="en-CA" sz="2000" dirty="0">
                <a:solidFill>
                  <a:srgbClr val="000000"/>
                </a:solidFill>
                <a:latin typeface="+mj-lt"/>
              </a:rPr>
              <a:t>A</a:t>
            </a:r>
            <a:r>
              <a:rPr lang="en-CA" sz="2000" b="0" i="0" dirty="0">
                <a:solidFill>
                  <a:srgbClr val="000000"/>
                </a:solidFill>
                <a:effectLst/>
                <a:latin typeface="+mj-lt"/>
              </a:rPr>
              <a:t>dvance data access, data management and data analytics capabilities on UBC campus.</a:t>
            </a:r>
          </a:p>
          <a:p>
            <a:endParaRPr lang="en-CA" sz="2000" b="0" i="0" dirty="0">
              <a:solidFill>
                <a:srgbClr val="000000"/>
              </a:solidFill>
              <a:effectLst/>
              <a:latin typeface="+mj-lt"/>
            </a:endParaRPr>
          </a:p>
          <a:p>
            <a:r>
              <a:rPr lang="en-CA" sz="2000" b="0" i="0" dirty="0">
                <a:solidFill>
                  <a:srgbClr val="000000"/>
                </a:solidFill>
                <a:effectLst/>
                <a:latin typeface="+mj-lt"/>
              </a:rPr>
              <a:t>Provides open access of UBC sustainability data to researchers, policymakers and operational staff. </a:t>
            </a:r>
          </a:p>
          <a:p>
            <a:endParaRPr lang="en-CA" sz="2000" b="0" i="0" dirty="0">
              <a:solidFill>
                <a:srgbClr val="000000"/>
              </a:solidFill>
              <a:effectLst/>
              <a:latin typeface="+mj-lt"/>
            </a:endParaRPr>
          </a:p>
          <a:p>
            <a:r>
              <a:rPr lang="en-CA" sz="2000" dirty="0">
                <a:solidFill>
                  <a:srgbClr val="000000"/>
                </a:solidFill>
                <a:latin typeface="+mj-lt"/>
              </a:rPr>
              <a:t>S</a:t>
            </a:r>
            <a:r>
              <a:rPr lang="en-CA" sz="2000" b="0" i="0" dirty="0">
                <a:solidFill>
                  <a:srgbClr val="000000"/>
                </a:solidFill>
                <a:effectLst/>
                <a:latin typeface="+mj-lt"/>
              </a:rPr>
              <a:t>upports the monitoring and measurement of sustainability performance for buildings, transportation, and natural assets.</a:t>
            </a:r>
            <a:endParaRPr lang="en-US" sz="20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290" y="2192811"/>
            <a:ext cx="1740025" cy="120595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3E0C367-2827-4D2A-A48E-C1E7ACD50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Urban Data Lab (UDL)</a:t>
            </a:r>
            <a:br>
              <a:rPr lang="en-US" dirty="0"/>
            </a:br>
            <a:r>
              <a:rPr lang="en-US" sz="3000" dirty="0"/>
              <a:t>Project Background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5A34C0-1D8D-4343-A561-12B515BC8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717" y="3709334"/>
            <a:ext cx="4083924" cy="2270649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3695672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Description</a:t>
            </a:r>
            <a:br>
              <a:rPr lang="en-US" dirty="0"/>
            </a:br>
            <a:r>
              <a:rPr lang="en-US" sz="3000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have noticed inconsistent/erroneous data – no system in place to identify this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are interested in deployment of an anomaly detection system capable of notifying users of unusual behavior</a:t>
            </a:r>
          </a:p>
          <a:p>
            <a:endParaRPr lang="en-CA" sz="20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 descr="Diagram&#10;&#10;Description automatically generated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71376" y="2510102"/>
            <a:ext cx="4580972" cy="312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168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Approach</a:t>
            </a:r>
            <a:br>
              <a:rPr lang="en-US" dirty="0"/>
            </a:br>
            <a:r>
              <a:rPr lang="en-US" sz="3000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188284-2E86-4772-BC66-71724B4684C5}"/>
              </a:ext>
            </a:extLst>
          </p:cNvPr>
          <p:cNvSpPr txBox="1">
            <a:spLocks/>
          </p:cNvSpPr>
          <p:nvPr/>
        </p:nvSpPr>
        <p:spPr>
          <a:xfrm>
            <a:off x="1028698" y="2286003"/>
            <a:ext cx="9624505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subset of data to use for the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Research anomaly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Build a pipeline for the 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Implement the model/framework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Build a dashboard/notification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5521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Select a subset of data to use for the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Select a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Research anomaly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Build a pipeline for the 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Implement the model/framework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Build a dashboard/notification system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64273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Subset of Data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/>
              <a:t>Campus Energy Center (CEC) Boiler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50+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Temperature, Pressure, Flow, Gas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Varying resolution (1 min – 15 min)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~2-4 years available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6139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Subset of Data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286003"/>
            <a:ext cx="9297555" cy="3568696"/>
          </a:xfrm>
        </p:spPr>
        <p:txBody>
          <a:bodyPr/>
          <a:lstStyle/>
          <a:p>
            <a:r>
              <a:rPr lang="en-US" sz="2000" dirty="0"/>
              <a:t>High variation in sensor patterns and anomalies types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64691593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559</TotalTime>
  <Words>837</Words>
  <Application>Microsoft Office PowerPoint</Application>
  <PresentationFormat>Widescreen</PresentationFormat>
  <Paragraphs>208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Nova</vt:lpstr>
      <vt:lpstr>Calibri</vt:lpstr>
      <vt:lpstr>Wingdings</vt:lpstr>
      <vt:lpstr>Theme1</vt:lpstr>
      <vt:lpstr> Real-time Anomaly Detection for Smart Building Sensors Urban Data Lab Capstone Project Status Presentation</vt:lpstr>
      <vt:lpstr>Outline</vt:lpstr>
      <vt:lpstr>Project Background</vt:lpstr>
      <vt:lpstr>Urban Data Lab (UDL) Project Background</vt:lpstr>
      <vt:lpstr>Description Project Background</vt:lpstr>
      <vt:lpstr>Approach Project Background</vt:lpstr>
      <vt:lpstr>Current Progress</vt:lpstr>
      <vt:lpstr>Subset of Data Current Progress</vt:lpstr>
      <vt:lpstr>Subset of Data Current Progress</vt:lpstr>
      <vt:lpstr>Real-time Detection Framework Current Progress</vt:lpstr>
      <vt:lpstr>Anomaly Detection Model Current Progress</vt:lpstr>
      <vt:lpstr>Build Model Pipeline Current Progress</vt:lpstr>
      <vt:lpstr>Build Model Pipeline Current Progress</vt:lpstr>
      <vt:lpstr>Build Model Pipeline Current Progress</vt:lpstr>
      <vt:lpstr>Challenges To-Date</vt:lpstr>
      <vt:lpstr>Data Access Challenges</vt:lpstr>
      <vt:lpstr>Anomaly Labelling Challenges</vt:lpstr>
      <vt:lpstr>Technology Challenges</vt:lpstr>
      <vt:lpstr>Next Steps</vt:lpstr>
      <vt:lpstr>Implement Model Next Steps</vt:lpstr>
      <vt:lpstr>Dashboard/Notification System Next Steps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Nathan Smith</cp:lastModifiedBy>
  <cp:revision>70</cp:revision>
  <dcterms:created xsi:type="dcterms:W3CDTF">2021-04-15T15:10:01Z</dcterms:created>
  <dcterms:modified xsi:type="dcterms:W3CDTF">2021-05-25T18:59:44Z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